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8"/>
  </p:notesMasterIdLst>
  <p:handoutMasterIdLst>
    <p:handoutMasterId r:id="rId29"/>
  </p:handoutMasterIdLst>
  <p:sldIdLst>
    <p:sldId id="350" r:id="rId5"/>
    <p:sldId id="424" r:id="rId6"/>
    <p:sldId id="423" r:id="rId7"/>
    <p:sldId id="372" r:id="rId8"/>
    <p:sldId id="379" r:id="rId9"/>
    <p:sldId id="391" r:id="rId10"/>
    <p:sldId id="425" r:id="rId11"/>
    <p:sldId id="418" r:id="rId12"/>
    <p:sldId id="421" r:id="rId13"/>
    <p:sldId id="382" r:id="rId14"/>
    <p:sldId id="409" r:id="rId15"/>
    <p:sldId id="394" r:id="rId16"/>
    <p:sldId id="407" r:id="rId17"/>
    <p:sldId id="426" r:id="rId18"/>
    <p:sldId id="375" r:id="rId19"/>
    <p:sldId id="361" r:id="rId20"/>
    <p:sldId id="410" r:id="rId21"/>
    <p:sldId id="408" r:id="rId22"/>
    <p:sldId id="381" r:id="rId23"/>
    <p:sldId id="386" r:id="rId24"/>
    <p:sldId id="383" r:id="rId25"/>
    <p:sldId id="428" r:id="rId26"/>
    <p:sldId id="35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07A"/>
    <a:srgbClr val="4495A2"/>
    <a:srgbClr val="7CA655"/>
    <a:srgbClr val="F9D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348" autoAdjust="0"/>
    <p:restoredTop sz="96327" autoAdjust="0"/>
  </p:normalViewPr>
  <p:slideViewPr>
    <p:cSldViewPr snapToGrid="0">
      <p:cViewPr varScale="1">
        <p:scale>
          <a:sx n="109" d="100"/>
          <a:sy n="109" d="100"/>
        </p:scale>
        <p:origin x="216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3/3/24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105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443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0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051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85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587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984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71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733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4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57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438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67054" y="758752"/>
            <a:ext cx="5491571" cy="287144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67055" y="4549553"/>
            <a:ext cx="5491570" cy="1606189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1475"/>
            <a:ext cx="10163506" cy="134845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64023" y="2185427"/>
            <a:ext cx="4827178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362700" y="2185427"/>
            <a:ext cx="4764829" cy="584667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F140D-2B48-4E31-9E97-08B68ABBAC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060DA6-6E6F-47BF-9680-1B030F525D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0FEE6CB-7A68-C30C-38DD-5D9B336CEAD4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19553"/>
            <a:ext cx="10259471" cy="137037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52500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569372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8187017" y="2143615"/>
            <a:ext cx="3036477" cy="5786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139CE-3E4D-4224-B157-2D29EC10FE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B87D-E8CF-49AE-9326-2FEED2392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1E69DAA-34F6-FC8E-3187-DACC516CCFB9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60385"/>
            <a:ext cx="10274324" cy="132954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2500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655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3655" y="3841846"/>
            <a:ext cx="4838700" cy="77007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52500" y="4664927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2500" y="5017901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9647" y="2303930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9647" y="2656903"/>
            <a:ext cx="4838700" cy="7053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99647" y="3488872"/>
            <a:ext cx="4838700" cy="315915"/>
          </a:xfrm>
        </p:spPr>
        <p:txBody>
          <a:bodyPr anchor="ctr" anchorCtr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99647" y="3841846"/>
            <a:ext cx="4838700" cy="90834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6E9EA-D950-424A-BC92-F6794D6E5D67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BF2453-9E16-47FE-A8ED-4661246DE59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1AB775-D834-FE78-61E7-1D421831F0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6100" y="398440"/>
            <a:ext cx="4903377" cy="238608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96100" y="3591098"/>
            <a:ext cx="4903377" cy="1506973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</p:spPr>
        <p:txBody>
          <a:bodyPr tIns="36576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96100" y="5155853"/>
            <a:ext cx="4914900" cy="806659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142455"/>
            <a:ext cx="7532276" cy="1347471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2046306"/>
            <a:ext cx="2133600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500" y="2639004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63042" y="2046306"/>
            <a:ext cx="2128157" cy="53709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2639004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52500" y="4359309"/>
            <a:ext cx="2133600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52500" y="4925112"/>
            <a:ext cx="2133600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3042" y="4359309"/>
            <a:ext cx="2128157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63042" y="4925112"/>
            <a:ext cx="2128157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7054" y="4359309"/>
            <a:ext cx="2129245" cy="492558"/>
          </a:xfr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67054" y="4925112"/>
            <a:ext cx="2129245" cy="789996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851A3FD-B717-4588-9809-4FFAC5FF47A1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10C66-2FF2-41F8-98FA-BE4983369645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42F3846-3FA1-A704-DD1C-4F4EDD8FEB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82713"/>
            <a:ext cx="4572001" cy="228600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499" y="2810201"/>
            <a:ext cx="4572001" cy="2560320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4536E-AD08-4371-85E9-A816C30B6A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85929-1018-4370-A170-074C414B22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0A569B5-C0E0-B13D-812D-D5FA97791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6880543"/>
          </a:xfrm>
        </p:spPr>
        <p:txBody>
          <a:bodyPr tIns="182880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29D7C82-45D3-B736-77A1-FE479F1AD0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1998" cy="6858000"/>
          </a:xfrm>
          <a:custGeom>
            <a:avLst/>
            <a:gdLst>
              <a:gd name="connsiteX0" fmla="*/ 7154721 w 12191998"/>
              <a:gd name="connsiteY0" fmla="*/ 3951843 h 6858000"/>
              <a:gd name="connsiteX1" fmla="*/ 7154721 w 12191998"/>
              <a:gd name="connsiteY1" fmla="*/ 4052427 h 6858000"/>
              <a:gd name="connsiteX2" fmla="*/ 9288321 w 12191998"/>
              <a:gd name="connsiteY2" fmla="*/ 4052427 h 6858000"/>
              <a:gd name="connsiteX3" fmla="*/ 9288321 w 12191998"/>
              <a:gd name="connsiteY3" fmla="*/ 3951843 h 6858000"/>
              <a:gd name="connsiteX4" fmla="*/ 0 w 12191998"/>
              <a:gd name="connsiteY4" fmla="*/ 0 h 6858000"/>
              <a:gd name="connsiteX5" fmla="*/ 12191998 w 12191998"/>
              <a:gd name="connsiteY5" fmla="*/ 0 h 6858000"/>
              <a:gd name="connsiteX6" fmla="*/ 12191998 w 12191998"/>
              <a:gd name="connsiteY6" fmla="*/ 6858000 h 6858000"/>
              <a:gd name="connsiteX7" fmla="*/ 0 w 12191998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8" h="6858000">
                <a:moveTo>
                  <a:pt x="7154721" y="3951843"/>
                </a:moveTo>
                <a:lnTo>
                  <a:pt x="7154721" y="4052427"/>
                </a:lnTo>
                <a:lnTo>
                  <a:pt x="9288321" y="4052427"/>
                </a:lnTo>
                <a:lnTo>
                  <a:pt x="9288321" y="3951843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wrap="square" tIns="274320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3943" y="2092817"/>
            <a:ext cx="4941477" cy="156348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ED476-3924-7E52-1A9D-0E0424695B24}"/>
              </a:ext>
            </a:extLst>
          </p:cNvPr>
          <p:cNvSpPr/>
          <p:nvPr userDrawn="1"/>
        </p:nvSpPr>
        <p:spPr>
          <a:xfrm>
            <a:off x="7154721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1169"/>
            <a:ext cx="10352810" cy="1288758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72CC63-C628-4456-9B92-DA4E670BAC0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78EA5-216B-41F7-80D1-9ED07FFDB66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F404C10-744B-3A30-6A97-DEF88914A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10313"/>
            <a:ext cx="10287000" cy="1279614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52500" y="2209800"/>
            <a:ext cx="10287000" cy="259310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F7A1E-B7E2-4E9C-A66C-BCE08900C5F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D896-6ACC-40D7-8D8B-F9AF3E7DE1A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A8E389-98BB-3534-2651-FEF1E37EBC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00165"/>
          </a:xfrm>
          <a:prstGeom prst="rect">
            <a:avLst/>
          </a:prstGeom>
          <a:noFill/>
        </p:spPr>
        <p:txBody>
          <a:bodyPr wrap="square" tIns="457200" bIns="0" rtlCol="0" anchor="b" anchorCtr="0">
            <a:no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2" y="151023"/>
            <a:ext cx="10275477" cy="1338903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2500" y="4823250"/>
            <a:ext cx="2133600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52500" y="5339379"/>
            <a:ext cx="2133600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3042" y="4823250"/>
            <a:ext cx="2128157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63042" y="5339379"/>
            <a:ext cx="2128157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3670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670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0254" y="4823250"/>
            <a:ext cx="2129245" cy="456961"/>
          </a:xfrm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10254" y="5339379"/>
            <a:ext cx="2129245" cy="765586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5A1C65-B00C-4CA4-83B6-3DFA3DF962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0184F-2619-4333-B49F-C7ACE8B2C3A6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BEE3F78-D640-47E6-F461-2CF028EAD0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4023" y="205247"/>
            <a:ext cx="10169152" cy="1284679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96955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955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97799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897799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38143" y="2340167"/>
            <a:ext cx="2133600" cy="546841"/>
          </a:xfrm>
          <a:ln>
            <a:noFill/>
          </a:ln>
        </p:spPr>
        <p:txBody>
          <a:bodyPr lIns="0" tIns="0" rIns="0" bIns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38143" y="2934856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01711" y="4473389"/>
            <a:ext cx="2133600" cy="546841"/>
          </a:xfrm>
          <a:ln>
            <a:noFill/>
          </a:ln>
        </p:spPr>
        <p:txBody>
          <a:bodyPr vert="horz" lIns="0" tIns="0" rIns="0" bIns="0" rtlCol="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01711" y="5060433"/>
            <a:ext cx="2133600" cy="646184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73856F-38E9-4BBF-93D8-0F8AC2E0E6C7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6DFD4-BF8C-4939-874D-85B7DF956768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3C5F14A-2BEC-E1E4-FD6D-B181CD598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September 3, 20XX</a:t>
            </a:r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4880A90-B623-9EE5-4DA9-78236E30ED48}"/>
              </a:ext>
            </a:extLst>
          </p:cNvPr>
          <p:cNvSpPr/>
          <p:nvPr/>
        </p:nvSpPr>
        <p:spPr>
          <a:xfrm>
            <a:off x="6226629" y="3686629"/>
            <a:ext cx="2409371" cy="8998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colorful lines&#10;&#10;Description automatically generated">
            <a:extLst>
              <a:ext uri="{FF2B5EF4-FFF2-40B4-BE49-F238E27FC236}">
                <a16:creationId xmlns:a16="http://schemas.microsoft.com/office/drawing/2014/main" id="{8E1D2EEC-1882-4C75-C17C-158D9C17B2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7" t="21948" r="14956" b="21884"/>
          <a:stretch/>
        </p:blipFill>
        <p:spPr>
          <a:xfrm>
            <a:off x="8461828" y="4727363"/>
            <a:ext cx="3570514" cy="21306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80530" y="2151077"/>
            <a:ext cx="7569757" cy="2130637"/>
          </a:xfrm>
        </p:spPr>
        <p:txBody>
          <a:bodyPr/>
          <a:lstStyle/>
          <a:p>
            <a:pPr algn="ctr"/>
            <a:r>
              <a:rPr lang="en-US" b="0" dirty="0">
                <a:solidFill>
                  <a:schemeClr val="tx1">
                    <a:lumMod val="50000"/>
                  </a:schemeClr>
                </a:solidFill>
              </a:rPr>
              <a:t>Predicting Diabetes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AI Bootcamp Project 2 </a:t>
            </a:r>
            <a:b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March 4, 2024</a:t>
            </a:r>
            <a:endParaRPr lang="en-US" sz="3600" dirty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D016E7-AD5B-C96F-59F0-8A8D954A1C73}"/>
              </a:ext>
            </a:extLst>
          </p:cNvPr>
          <p:cNvSpPr/>
          <p:nvPr/>
        </p:nvSpPr>
        <p:spPr>
          <a:xfrm>
            <a:off x="733530" y="1467059"/>
            <a:ext cx="2409233" cy="743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ACC9E6-9B9F-F2AA-3340-B1566F7C2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28" y="144164"/>
            <a:ext cx="9728919" cy="671986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Exploration - Entire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B3859E-1282-0C17-DF8D-00E8FDB02C85}"/>
              </a:ext>
            </a:extLst>
          </p:cNvPr>
          <p:cNvSpPr txBox="1"/>
          <p:nvPr/>
        </p:nvSpPr>
        <p:spPr>
          <a:xfrm>
            <a:off x="9967686" y="6489609"/>
            <a:ext cx="2969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10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4F497D5-170A-CEF1-04B5-259736C44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257" y="1619458"/>
            <a:ext cx="5454106" cy="3391436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11" name="Picture 10" descr="A graph of a number of people&#10;&#10;Description automatically generated">
            <a:extLst>
              <a:ext uri="{FF2B5EF4-FFF2-40B4-BE49-F238E27FC236}">
                <a16:creationId xmlns:a16="http://schemas.microsoft.com/office/drawing/2014/main" id="{C050348E-91C3-05EB-7E64-78B27744BA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7" y="1619458"/>
            <a:ext cx="4558686" cy="3391436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</p:spTree>
    <p:extLst>
      <p:ext uri="{BB962C8B-B14F-4D97-AF65-F5344CB8AC3E}">
        <p14:creationId xmlns:p14="http://schemas.microsoft.com/office/powerpoint/2010/main" val="2480038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D016E7-AD5B-C96F-59F0-8A8D954A1C73}"/>
              </a:ext>
            </a:extLst>
          </p:cNvPr>
          <p:cNvSpPr/>
          <p:nvPr/>
        </p:nvSpPr>
        <p:spPr>
          <a:xfrm>
            <a:off x="733530" y="1467059"/>
            <a:ext cx="2409233" cy="743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07B632-7249-A5CB-44B7-25A7BC4F4CD3}"/>
              </a:ext>
            </a:extLst>
          </p:cNvPr>
          <p:cNvSpPr txBox="1"/>
          <p:nvPr/>
        </p:nvSpPr>
        <p:spPr>
          <a:xfrm>
            <a:off x="3169976" y="5836418"/>
            <a:ext cx="476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Imbalanced Data!!!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FE77B-2A38-8854-B439-8BE908F7CA56}"/>
              </a:ext>
            </a:extLst>
          </p:cNvPr>
          <p:cNvSpPr txBox="1"/>
          <p:nvPr/>
        </p:nvSpPr>
        <p:spPr>
          <a:xfrm>
            <a:off x="10218057" y="6488668"/>
            <a:ext cx="241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11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6E65FD-BB3C-7B48-3B82-11FD4919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646" y="45714"/>
            <a:ext cx="9545446" cy="743578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Exploration – Entire Dataset</a:t>
            </a:r>
          </a:p>
        </p:txBody>
      </p:sp>
      <p:pic>
        <p:nvPicPr>
          <p:cNvPr id="4" name="Picture 3" descr="A comparison of a number of datasets&#10;&#10;Description automatically generated">
            <a:extLst>
              <a:ext uri="{FF2B5EF4-FFF2-40B4-BE49-F238E27FC236}">
                <a16:creationId xmlns:a16="http://schemas.microsoft.com/office/drawing/2014/main" id="{51B0A050-C9B4-6CB6-477F-C825A3249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7"/>
          <a:stretch/>
        </p:blipFill>
        <p:spPr>
          <a:xfrm>
            <a:off x="2344616" y="1638550"/>
            <a:ext cx="6415872" cy="4026377"/>
          </a:xfrm>
          <a:prstGeom prst="rect">
            <a:avLst/>
          </a:prstGeom>
          <a:ln w="19050">
            <a:solidFill>
              <a:srgbClr val="33707A"/>
            </a:solidFill>
          </a:ln>
        </p:spPr>
      </p:pic>
    </p:spTree>
    <p:extLst>
      <p:ext uri="{BB962C8B-B14F-4D97-AF65-F5344CB8AC3E}">
        <p14:creationId xmlns:p14="http://schemas.microsoft.com/office/powerpoint/2010/main" val="2719923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disease&#10;&#10;Description automatically generated with medium confidence">
            <a:extLst>
              <a:ext uri="{FF2B5EF4-FFF2-40B4-BE49-F238E27FC236}">
                <a16:creationId xmlns:a16="http://schemas.microsoft.com/office/drawing/2014/main" id="{17199099-EF79-220F-8708-F10E7ECFF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052" y="1213146"/>
            <a:ext cx="6138981" cy="5275522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919" y="359667"/>
            <a:ext cx="9789249" cy="467342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Visualization – Feature Correlation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BB145DE-9AFD-0156-EA3C-8EDD062E5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0A34C-1BBE-9AA5-1987-EC05A48FA45F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4048025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638" y="328899"/>
            <a:ext cx="8706120" cy="467342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Visualization - Correlations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ABB145DE-9AFD-0156-EA3C-8EDD062E5C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10A34C-1BBE-9AA5-1987-EC05A48FA45F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13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3" name="Picture 2" descr="A graph of blood sugar level&#10;&#10;Description automatically generated with medium confidence">
            <a:extLst>
              <a:ext uri="{FF2B5EF4-FFF2-40B4-BE49-F238E27FC236}">
                <a16:creationId xmlns:a16="http://schemas.microsoft.com/office/drawing/2014/main" id="{DF07399F-CA26-F128-33A3-3B64F75FC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199" y="2229322"/>
            <a:ext cx="4536082" cy="2704155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7" name="Picture 6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BCC975FA-086D-974F-4CF4-5A7979FAB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2" y="1452448"/>
            <a:ext cx="2672712" cy="4634631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AB4DFD22-1351-3E66-28B8-DD8875CDB0A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0"/>
          <a:stretch/>
        </p:blipFill>
        <p:spPr>
          <a:xfrm>
            <a:off x="8011886" y="1796612"/>
            <a:ext cx="3685411" cy="3946304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F80AB-1522-A2B5-F865-33BFE3B6C0EE}"/>
              </a:ext>
            </a:extLst>
          </p:cNvPr>
          <p:cNvSpPr txBox="1"/>
          <p:nvPr/>
        </p:nvSpPr>
        <p:spPr>
          <a:xfrm>
            <a:off x="4513944" y="994925"/>
            <a:ext cx="5718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CINDY&lt; I WILL WORK ON THE VIUSALS ON THIS SLIDE</a:t>
            </a:r>
          </a:p>
        </p:txBody>
      </p:sp>
    </p:spTree>
    <p:extLst>
      <p:ext uri="{BB962C8B-B14F-4D97-AF65-F5344CB8AC3E}">
        <p14:creationId xmlns:p14="http://schemas.microsoft.com/office/powerpoint/2010/main" val="866470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174-F29F-68FD-8F9B-B7698A5CE1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6EAE-9832-559D-6424-FFE31E385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0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9C789FE8-F210-8FB3-FA48-1EE07E3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39" y="2824843"/>
            <a:ext cx="5111261" cy="831457"/>
          </a:xfrm>
        </p:spPr>
        <p:txBody>
          <a:bodyPr/>
          <a:lstStyle/>
          <a:p>
            <a:pPr algn="r"/>
            <a:r>
              <a:rPr lang="en-US" sz="4000" dirty="0">
                <a:solidFill>
                  <a:schemeClr val="tx1"/>
                </a:solidFill>
              </a:rPr>
              <a:t>Workflow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0A6BC-7659-640B-EA83-F5A2498C953F}"/>
              </a:ext>
            </a:extLst>
          </p:cNvPr>
          <p:cNvSpPr/>
          <p:nvPr/>
        </p:nvSpPr>
        <p:spPr>
          <a:xfrm>
            <a:off x="6466114" y="3771901"/>
            <a:ext cx="5725467" cy="53258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67F0AD19-DCC8-98CF-F819-0D7648EFFBA0}"/>
              </a:ext>
            </a:extLst>
          </p:cNvPr>
          <p:cNvSpPr txBox="1">
            <a:spLocks/>
          </p:cNvSpPr>
          <p:nvPr/>
        </p:nvSpPr>
        <p:spPr>
          <a:xfrm>
            <a:off x="6928338" y="3656300"/>
            <a:ext cx="5111261" cy="8314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dirty="0">
                <a:solidFill>
                  <a:schemeClr val="tx1"/>
                </a:solidFill>
              </a:rPr>
              <a:t>Model Optimization</a:t>
            </a:r>
          </a:p>
        </p:txBody>
      </p:sp>
    </p:spTree>
    <p:extLst>
      <p:ext uri="{BB962C8B-B14F-4D97-AF65-F5344CB8AC3E}">
        <p14:creationId xmlns:p14="http://schemas.microsoft.com/office/powerpoint/2010/main" val="231507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1654F7A-ACFF-4A36-6309-C1B4042E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112" y="-58158"/>
            <a:ext cx="9074280" cy="854980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4A5A9-9A2B-8845-1858-43462E8044D0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15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8" name="Picture 7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71DE0C1E-B080-DF64-B58D-88798CC7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8" y="867880"/>
            <a:ext cx="10703388" cy="5620788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2027659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2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2" y="308755"/>
            <a:ext cx="8604047" cy="1497573"/>
          </a:xfrm>
        </p:spPr>
        <p:txBody>
          <a:bodyPr anchor="b">
            <a:normAutofit fontScale="90000"/>
          </a:bodyPr>
          <a:lstStyle/>
          <a:p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Multiclass Logistic Regression</a:t>
            </a:r>
            <a:br>
              <a:rPr lang="en-US" sz="40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4000" dirty="0">
                <a:solidFill>
                  <a:schemeClr val="tx1">
                    <a:lumMod val="50000"/>
                  </a:schemeClr>
                </a:solidFill>
              </a:rPr>
              <a:t>Train &amp; Test Accuracy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EAAF3E9-967B-1982-5F16-0FD7C35AD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52" b="3622"/>
          <a:stretch/>
        </p:blipFill>
        <p:spPr>
          <a:xfrm>
            <a:off x="6251832" y="1806328"/>
            <a:ext cx="5423333" cy="3878855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1A9B8A-6608-6777-6A3B-A4D98A40A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9"/>
          <a:stretch/>
        </p:blipFill>
        <p:spPr>
          <a:xfrm>
            <a:off x="632792" y="1806328"/>
            <a:ext cx="5115144" cy="3878856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0F0532-FF8D-B8A5-7E88-DAC03EA4912B}"/>
              </a:ext>
            </a:extLst>
          </p:cNvPr>
          <p:cNvSpPr txBox="1"/>
          <p:nvPr/>
        </p:nvSpPr>
        <p:spPr>
          <a:xfrm>
            <a:off x="9666514" y="6372554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16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3824090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A4D016E7-AD5B-C96F-59F0-8A8D954A1C73}"/>
              </a:ext>
            </a:extLst>
          </p:cNvPr>
          <p:cNvSpPr/>
          <p:nvPr/>
        </p:nvSpPr>
        <p:spPr>
          <a:xfrm>
            <a:off x="733530" y="1467059"/>
            <a:ext cx="2409233" cy="743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CFE77B-2A38-8854-B439-8BE908F7CA56}"/>
              </a:ext>
            </a:extLst>
          </p:cNvPr>
          <p:cNvSpPr txBox="1"/>
          <p:nvPr/>
        </p:nvSpPr>
        <p:spPr>
          <a:xfrm>
            <a:off x="10218057" y="6488668"/>
            <a:ext cx="2418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17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6E65FD-BB3C-7B48-3B82-11FD4919C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93" y="-86245"/>
            <a:ext cx="9369460" cy="882252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Exploring Multiclass versus Binary </a:t>
            </a:r>
          </a:p>
        </p:txBody>
      </p:sp>
      <p:pic>
        <p:nvPicPr>
          <p:cNvPr id="4" name="Picture 3" descr="A comparison of a number of datasets&#10;&#10;Description automatically generated">
            <a:extLst>
              <a:ext uri="{FF2B5EF4-FFF2-40B4-BE49-F238E27FC236}">
                <a16:creationId xmlns:a16="http://schemas.microsoft.com/office/drawing/2014/main" id="{51B0A050-C9B4-6CB6-477F-C825A32490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187"/>
          <a:stretch/>
        </p:blipFill>
        <p:spPr>
          <a:xfrm>
            <a:off x="625093" y="1575322"/>
            <a:ext cx="4483306" cy="3072042"/>
          </a:xfrm>
          <a:prstGeom prst="rect">
            <a:avLst/>
          </a:prstGeom>
        </p:spPr>
      </p:pic>
      <p:pic>
        <p:nvPicPr>
          <p:cNvPr id="5" name="Picture 4" descr="A comparison of a number of datasets&#10;&#10;Description automatically generated">
            <a:extLst>
              <a:ext uri="{FF2B5EF4-FFF2-40B4-BE49-F238E27FC236}">
                <a16:creationId xmlns:a16="http://schemas.microsoft.com/office/drawing/2014/main" id="{54369315-A4FF-5666-17D4-28AAF2FC68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9"/>
          <a:stretch/>
        </p:blipFill>
        <p:spPr>
          <a:xfrm>
            <a:off x="5734751" y="1661647"/>
            <a:ext cx="4483306" cy="289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78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1654F7A-ACFF-4A36-6309-C1B4042EC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34" y="-58158"/>
            <a:ext cx="9074280" cy="854980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Workflow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04A5A9-9A2B-8845-1858-43462E8044D0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18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pic>
        <p:nvPicPr>
          <p:cNvPr id="8" name="Picture 7" descr="A screenshot of a computer flowchart&#10;&#10;Description automatically generated">
            <a:extLst>
              <a:ext uri="{FF2B5EF4-FFF2-40B4-BE49-F238E27FC236}">
                <a16:creationId xmlns:a16="http://schemas.microsoft.com/office/drawing/2014/main" id="{71DE0C1E-B080-DF64-B58D-88798CC7C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18" y="867880"/>
            <a:ext cx="10703388" cy="5620788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9016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171" y="82713"/>
            <a:ext cx="9191690" cy="1796329"/>
          </a:xfrm>
        </p:spPr>
        <p:txBody>
          <a:bodyPr anchor="b">
            <a:normAutofit/>
          </a:bodyPr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Binary Logistic Regression</a:t>
            </a:r>
            <a:br>
              <a:rPr lang="en-US" sz="3600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Train &amp; Test Accuracy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D895AB4-B9F9-95BE-32C2-28F5967842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0" r="5621" b="3750"/>
          <a:stretch/>
        </p:blipFill>
        <p:spPr>
          <a:xfrm>
            <a:off x="628171" y="1969477"/>
            <a:ext cx="5353815" cy="3779479"/>
          </a:xfrm>
          <a:prstGeom prst="rect">
            <a:avLst/>
          </a:prstGeom>
          <a:ln>
            <a:solidFill>
              <a:srgbClr val="4495A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3D91B5A-2449-F100-B02F-E458760B1C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3" b="6476"/>
          <a:stretch/>
        </p:blipFill>
        <p:spPr>
          <a:xfrm>
            <a:off x="6317838" y="1969477"/>
            <a:ext cx="5618333" cy="3779479"/>
          </a:xfrm>
          <a:prstGeom prst="rect">
            <a:avLst/>
          </a:prstGeom>
          <a:ln>
            <a:solidFill>
              <a:srgbClr val="4495A2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EA829F-7B5B-AF3C-3AF0-0C6DD1444066}"/>
              </a:ext>
            </a:extLst>
          </p:cNvPr>
          <p:cNvSpPr txBox="1"/>
          <p:nvPr/>
        </p:nvSpPr>
        <p:spPr>
          <a:xfrm>
            <a:off x="9608457" y="6405955"/>
            <a:ext cx="286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19</a:t>
            </a:fld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2822522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9B9FEEAD-FC60-96B4-56B9-380260DBF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56704" y="3057082"/>
            <a:ext cx="7132320" cy="3289971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Agenda</a:t>
            </a:r>
          </a:p>
        </p:txBody>
      </p:sp>
      <p:sp>
        <p:nvSpPr>
          <p:cNvPr id="16" name="Chart Placeholder 15">
            <a:extLst>
              <a:ext uri="{FF2B5EF4-FFF2-40B4-BE49-F238E27FC236}">
                <a16:creationId xmlns:a16="http://schemas.microsoft.com/office/drawing/2014/main" id="{AD9B84DC-25B5-9C45-C591-5EDF0AA51BB4}"/>
              </a:ext>
            </a:extLst>
          </p:cNvPr>
          <p:cNvSpPr>
            <a:spLocks noGrp="1"/>
          </p:cNvSpPr>
          <p:nvPr>
            <p:ph type="chart" sz="quarter" idx="4294967295"/>
          </p:nvPr>
        </p:nvSpPr>
        <p:spPr>
          <a:xfrm>
            <a:off x="4256203" y="2237015"/>
            <a:ext cx="4038827" cy="4110038"/>
          </a:xfrm>
        </p:spPr>
        <p:txBody>
          <a:bodyPr/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Executive Summary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Project Goals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Resources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Data Collection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Workflow 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Model Optimization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Project Findings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6A2F9E6-6945-3C13-6D63-6ECA55DD9A6B}"/>
              </a:ext>
            </a:extLst>
          </p:cNvPr>
          <p:cNvSpPr/>
          <p:nvPr/>
        </p:nvSpPr>
        <p:spPr>
          <a:xfrm>
            <a:off x="849086" y="1077686"/>
            <a:ext cx="1567543" cy="14042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32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76690A5-5E6B-D3F3-1A52-9495FD90B715}"/>
              </a:ext>
            </a:extLst>
          </p:cNvPr>
          <p:cNvSpPr/>
          <p:nvPr/>
        </p:nvSpPr>
        <p:spPr>
          <a:xfrm>
            <a:off x="653143" y="417286"/>
            <a:ext cx="8069295" cy="520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53C0A-46E4-C9BA-6B58-876EEAD2BF48}"/>
              </a:ext>
            </a:extLst>
          </p:cNvPr>
          <p:cNvSpPr txBox="1"/>
          <p:nvPr/>
        </p:nvSpPr>
        <p:spPr>
          <a:xfrm>
            <a:off x="9768114" y="6488668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20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0CCC5A-8D12-2A83-591F-3486D52EFDE1}"/>
              </a:ext>
            </a:extLst>
          </p:cNvPr>
          <p:cNvSpPr/>
          <p:nvPr/>
        </p:nvSpPr>
        <p:spPr>
          <a:xfrm>
            <a:off x="5979886" y="1640114"/>
            <a:ext cx="3015816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37575C-6D6F-E16E-DE45-B93C5AD09FE3}"/>
              </a:ext>
            </a:extLst>
          </p:cNvPr>
          <p:cNvSpPr/>
          <p:nvPr/>
        </p:nvSpPr>
        <p:spPr>
          <a:xfrm>
            <a:off x="653143" y="1524000"/>
            <a:ext cx="3381828" cy="798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negative and false negatives&#10;&#10;Description automatically generated">
            <a:extLst>
              <a:ext uri="{FF2B5EF4-FFF2-40B4-BE49-F238E27FC236}">
                <a16:creationId xmlns:a16="http://schemas.microsoft.com/office/drawing/2014/main" id="{2E8B922C-2FA4-079B-A1F6-250DFAF94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420" y="1418948"/>
            <a:ext cx="2707388" cy="2749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DBCB4-281F-7438-7AA9-13A73D8E300C}"/>
              </a:ext>
            </a:extLst>
          </p:cNvPr>
          <p:cNvSpPr txBox="1"/>
          <p:nvPr/>
        </p:nvSpPr>
        <p:spPr>
          <a:xfrm>
            <a:off x="562707" y="165614"/>
            <a:ext cx="497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Optimization Strategy</a:t>
            </a:r>
            <a:endParaRPr lang="en-US" sz="3600" dirty="0"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F0FA04-6227-9040-92A6-9514A59B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922" y="2322286"/>
            <a:ext cx="3538078" cy="1413679"/>
          </a:xfrm>
        </p:spPr>
        <p:txBody>
          <a:bodyPr/>
          <a:lstStyle/>
          <a:p>
            <a:br>
              <a:rPr lang="en-US" sz="3600" dirty="0">
                <a:solidFill>
                  <a:schemeClr val="tx1">
                    <a:lumMod val="50000"/>
                  </a:schemeClr>
                </a:solidFill>
              </a:rPr>
            </a:br>
            <a:br>
              <a:rPr lang="en-US" sz="360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Recall</a:t>
            </a:r>
            <a:br>
              <a:rPr lang="en-US" sz="3600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Grid Search CV</a:t>
            </a:r>
          </a:p>
        </p:txBody>
      </p:sp>
    </p:spTree>
    <p:extLst>
      <p:ext uri="{BB962C8B-B14F-4D97-AF65-F5344CB8AC3E}">
        <p14:creationId xmlns:p14="http://schemas.microsoft.com/office/powerpoint/2010/main" val="3659516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data&#10;&#10;Description automatically generated">
            <a:extLst>
              <a:ext uri="{FF2B5EF4-FFF2-40B4-BE49-F238E27FC236}">
                <a16:creationId xmlns:a16="http://schemas.microsoft.com/office/drawing/2014/main" id="{88D9F08B-207A-3542-C540-6FC845D3F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59" y="1627414"/>
            <a:ext cx="8739956" cy="3975100"/>
          </a:xfrm>
          <a:prstGeom prst="rect">
            <a:avLst/>
          </a:prstGeom>
          <a:ln w="28575">
            <a:solidFill>
              <a:srgbClr val="4495A2"/>
            </a:solidFill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572" y="228600"/>
            <a:ext cx="8431768" cy="1719641"/>
          </a:xfrm>
        </p:spPr>
        <p:txBody>
          <a:bodyPr anchor="b">
            <a:normAutofit/>
          </a:bodyPr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Gradient Booster Classifier</a:t>
            </a:r>
            <a:br>
              <a:rPr lang="en-US" sz="3600" b="0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Our Best Model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3E3B57-867D-6C20-90C4-971DA377F74A}"/>
              </a:ext>
            </a:extLst>
          </p:cNvPr>
          <p:cNvSpPr/>
          <p:nvPr/>
        </p:nvSpPr>
        <p:spPr>
          <a:xfrm>
            <a:off x="5326742" y="3339192"/>
            <a:ext cx="1030515" cy="390979"/>
          </a:xfrm>
          <a:prstGeom prst="rect">
            <a:avLst/>
          </a:prstGeom>
          <a:noFill/>
          <a:ln w="38100">
            <a:solidFill>
              <a:srgbClr val="4495A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064EA2-A026-D6A0-6663-FB8187A6BDF4}"/>
              </a:ext>
            </a:extLst>
          </p:cNvPr>
          <p:cNvSpPr txBox="1"/>
          <p:nvPr/>
        </p:nvSpPr>
        <p:spPr>
          <a:xfrm>
            <a:off x="10000343" y="6488668"/>
            <a:ext cx="2432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21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2373415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3A72772-A34B-669A-1EE2-728148264A60}"/>
              </a:ext>
            </a:extLst>
          </p:cNvPr>
          <p:cNvSpPr txBox="1"/>
          <p:nvPr/>
        </p:nvSpPr>
        <p:spPr>
          <a:xfrm>
            <a:off x="9367159" y="6488668"/>
            <a:ext cx="3042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mtClean="0">
                <a:solidFill>
                  <a:schemeClr val="tx1">
                    <a:lumMod val="50000"/>
                  </a:schemeClr>
                </a:solidFill>
              </a:rPr>
              <a:t>22</a:t>
            </a:fld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D638F4-3C2C-D897-390B-E9EB34FCA279}"/>
              </a:ext>
            </a:extLst>
          </p:cNvPr>
          <p:cNvSpPr txBox="1"/>
          <p:nvPr/>
        </p:nvSpPr>
        <p:spPr>
          <a:xfrm>
            <a:off x="1819995" y="1754727"/>
            <a:ext cx="7710450" cy="3348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3707A"/>
                </a:solidFill>
              </a:rPr>
              <a:t>This Data Is Not Sufficient to Predict Diabetes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Re-survey Respondents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Ask Follow Up Questions on Diabetic Symptoms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33707A"/>
                </a:solidFill>
              </a:rPr>
              <a:t>However, It Is Still Valuable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As a Pre-Screening Solution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At Roughly 60%, “Potential Diabetics” Told to Take Action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1A8B40-56E2-051E-4FF9-19161FD1AB1C}"/>
              </a:ext>
            </a:extLst>
          </p:cNvPr>
          <p:cNvSpPr/>
          <p:nvPr/>
        </p:nvSpPr>
        <p:spPr>
          <a:xfrm flipV="1">
            <a:off x="553893" y="747201"/>
            <a:ext cx="3283321" cy="75803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21A228-B6B8-9057-F099-5C6349553D84}"/>
              </a:ext>
            </a:extLst>
          </p:cNvPr>
          <p:cNvSpPr txBox="1"/>
          <p:nvPr/>
        </p:nvSpPr>
        <p:spPr>
          <a:xfrm>
            <a:off x="460109" y="100871"/>
            <a:ext cx="654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Project Findings</a:t>
            </a:r>
          </a:p>
        </p:txBody>
      </p:sp>
    </p:spTree>
    <p:extLst>
      <p:ext uri="{BB962C8B-B14F-4D97-AF65-F5344CB8AC3E}">
        <p14:creationId xmlns:p14="http://schemas.microsoft.com/office/powerpoint/2010/main" val="2701686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893" y="1014794"/>
            <a:ext cx="10663163" cy="765586"/>
          </a:xfrm>
        </p:spPr>
        <p:txBody>
          <a:bodyPr/>
          <a:lstStyle/>
          <a:p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Same Great Team…Doing More Great Things</a:t>
            </a:r>
            <a:br>
              <a:rPr lang="en-US" sz="2400" b="0" dirty="0">
                <a:solidFill>
                  <a:schemeClr val="tx1">
                    <a:lumMod val="50000"/>
                  </a:schemeClr>
                </a:solidFill>
                <a:latin typeface="+mn-lt"/>
              </a:rPr>
            </a:b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But We’ve Aged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1764" y="4482791"/>
            <a:ext cx="1994250" cy="86269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Matt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  <a:latin typeface="+mn-lt"/>
              </a:rPr>
              <a:t>DiPinto</a:t>
            </a:r>
            <a:endParaRPr lang="en-US" dirty="0">
              <a:solidFill>
                <a:schemeClr val="tx1">
                  <a:lumMod val="50000"/>
                </a:schemeClr>
              </a:solidFill>
              <a:latin typeface="+mn-lt"/>
            </a:endParaRP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Cofounder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7462" y="4699612"/>
            <a:ext cx="1722103" cy="42905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Cindy Zhou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Cofounder</a:t>
            </a:r>
          </a:p>
        </p:txBody>
      </p:sp>
      <p:pic>
        <p:nvPicPr>
          <p:cNvPr id="28" name="Picture 27" descr="A person with short black hair&#10;&#10;Description automatically generated">
            <a:extLst>
              <a:ext uri="{FF2B5EF4-FFF2-40B4-BE49-F238E27FC236}">
                <a16:creationId xmlns:a16="http://schemas.microsoft.com/office/drawing/2014/main" id="{A65A27D2-CC5E-F8FC-15DF-801FF87DD1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4" t="-1348" r="19223" b="3029"/>
          <a:stretch/>
        </p:blipFill>
        <p:spPr>
          <a:xfrm>
            <a:off x="4735609" y="2368228"/>
            <a:ext cx="2345808" cy="2097826"/>
          </a:xfrm>
          <a:prstGeom prst="rect">
            <a:avLst/>
          </a:prstGeom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9BC76F7-F8A2-1B75-3BEC-C57885B0043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599225" y="4626283"/>
            <a:ext cx="1994251" cy="540391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Christine Kanouff</a:t>
            </a:r>
          </a:p>
          <a:p>
            <a:pPr algn="ctr"/>
            <a:r>
              <a:rPr lang="en-US" dirty="0">
                <a:solidFill>
                  <a:schemeClr val="tx1">
                    <a:lumMod val="50000"/>
                  </a:schemeClr>
                </a:solidFill>
                <a:latin typeface="+mn-lt"/>
              </a:rPr>
              <a:t>Cofounder</a:t>
            </a:r>
          </a:p>
        </p:txBody>
      </p:sp>
      <p:pic>
        <p:nvPicPr>
          <p:cNvPr id="46" name="Picture 45" descr="A person in a suit&#10;&#10;Description automatically generated">
            <a:extLst>
              <a:ext uri="{FF2B5EF4-FFF2-40B4-BE49-F238E27FC236}">
                <a16:creationId xmlns:a16="http://schemas.microsoft.com/office/drawing/2014/main" id="{C464FE3A-1F9E-401D-9678-4BBEA95CE6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4" r="21814" b="14461"/>
          <a:stretch/>
        </p:blipFill>
        <p:spPr>
          <a:xfrm>
            <a:off x="1986130" y="2368228"/>
            <a:ext cx="2405518" cy="209782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BC16AB9-556D-EC75-DC2A-E04BDB53B220}"/>
              </a:ext>
            </a:extLst>
          </p:cNvPr>
          <p:cNvSpPr txBox="1"/>
          <p:nvPr/>
        </p:nvSpPr>
        <p:spPr>
          <a:xfrm>
            <a:off x="1095275" y="5724516"/>
            <a:ext cx="10275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tx1">
                    <a:lumMod val="50000"/>
                  </a:schemeClr>
                </a:solidFill>
              </a:rPr>
              <a:t>(Headshot Credits:  Photo Multiverse.  We think this GPT may be bias towards Matt.) </a:t>
            </a:r>
          </a:p>
        </p:txBody>
      </p:sp>
      <p:pic>
        <p:nvPicPr>
          <p:cNvPr id="4" name="Picture 3" descr="A person with short hair&#10;&#10;Description automatically generated">
            <a:extLst>
              <a:ext uri="{FF2B5EF4-FFF2-40B4-BE49-F238E27FC236}">
                <a16:creationId xmlns:a16="http://schemas.microsoft.com/office/drawing/2014/main" id="{72F3C7D0-804F-E1C6-ED71-2B61CCF434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33" r="21540" b="7693"/>
          <a:stretch/>
        </p:blipFill>
        <p:spPr>
          <a:xfrm>
            <a:off x="7484027" y="2368228"/>
            <a:ext cx="2224647" cy="20467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BC15CAF-E61B-08BA-2373-28EE756B30E4}"/>
              </a:ext>
            </a:extLst>
          </p:cNvPr>
          <p:cNvSpPr/>
          <p:nvPr/>
        </p:nvSpPr>
        <p:spPr>
          <a:xfrm flipV="1">
            <a:off x="553893" y="777286"/>
            <a:ext cx="4654921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4946AF-DFF1-C7EB-DAB6-3F810DD1CCDA}"/>
              </a:ext>
            </a:extLst>
          </p:cNvPr>
          <p:cNvSpPr txBox="1"/>
          <p:nvPr/>
        </p:nvSpPr>
        <p:spPr>
          <a:xfrm>
            <a:off x="460109" y="100871"/>
            <a:ext cx="654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Questions &amp; 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D7DEC-3AE5-6573-5475-69B5A482A021}"/>
              </a:ext>
            </a:extLst>
          </p:cNvPr>
          <p:cNvSpPr txBox="1"/>
          <p:nvPr/>
        </p:nvSpPr>
        <p:spPr>
          <a:xfrm>
            <a:off x="9936560" y="6405009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23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</p:spTree>
    <p:extLst>
      <p:ext uri="{BB962C8B-B14F-4D97-AF65-F5344CB8AC3E}">
        <p14:creationId xmlns:p14="http://schemas.microsoft.com/office/powerpoint/2010/main" val="1389846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174-F29F-68FD-8F9B-B7698A5CE1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6EAE-9832-559D-6424-FFE31E385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0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9C789FE8-F210-8FB3-FA48-1EE07E3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39" y="2824843"/>
            <a:ext cx="5111261" cy="831457"/>
          </a:xfrm>
        </p:spPr>
        <p:txBody>
          <a:bodyPr/>
          <a:lstStyle/>
          <a:p>
            <a:pPr algn="r"/>
            <a:r>
              <a:rPr lang="en-US" sz="4000" b="0" dirty="0">
                <a:solidFill>
                  <a:schemeClr val="tx1"/>
                </a:solidFill>
              </a:rPr>
              <a:t>Executive Summary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0A6BC-7659-640B-EA83-F5A2498C953F}"/>
              </a:ext>
            </a:extLst>
          </p:cNvPr>
          <p:cNvSpPr/>
          <p:nvPr/>
        </p:nvSpPr>
        <p:spPr>
          <a:xfrm>
            <a:off x="6096000" y="3779439"/>
            <a:ext cx="6095581" cy="45719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67F0AD19-DCC8-98CF-F819-0D7648EFFBA0}"/>
              </a:ext>
            </a:extLst>
          </p:cNvPr>
          <p:cNvSpPr txBox="1">
            <a:spLocks/>
          </p:cNvSpPr>
          <p:nvPr/>
        </p:nvSpPr>
        <p:spPr>
          <a:xfrm>
            <a:off x="6928338" y="3656300"/>
            <a:ext cx="5111261" cy="8314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0" dirty="0">
                <a:solidFill>
                  <a:schemeClr val="tx1"/>
                </a:solidFill>
              </a:rPr>
              <a:t>Project Goals</a:t>
            </a:r>
          </a:p>
        </p:txBody>
      </p:sp>
    </p:spTree>
    <p:extLst>
      <p:ext uri="{BB962C8B-B14F-4D97-AF65-F5344CB8AC3E}">
        <p14:creationId xmlns:p14="http://schemas.microsoft.com/office/powerpoint/2010/main" val="965816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047" y="82061"/>
            <a:ext cx="4572001" cy="71562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Health Outcomes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52133" y="2526848"/>
            <a:ext cx="3343867" cy="3706784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sz="2600" b="1" dirty="0">
                <a:solidFill>
                  <a:schemeClr val="tx1">
                    <a:lumMod val="50000"/>
                  </a:schemeClr>
                </a:solidFill>
              </a:rPr>
              <a:t>Chronic Conditions: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Heart Disease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Chronic Kidney Disease 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Nerve Damage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Other Problems with Feet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Oral Heath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Vision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Hearing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Mental Health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C38BB-23B6-562D-E39E-B3E30A490868}"/>
              </a:ext>
            </a:extLst>
          </p:cNvPr>
          <p:cNvSpPr/>
          <p:nvPr/>
        </p:nvSpPr>
        <p:spPr>
          <a:xfrm>
            <a:off x="633047" y="810855"/>
            <a:ext cx="3587259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AE55CCA-5C92-BC97-7442-125B4E1B3CCF}"/>
              </a:ext>
            </a:extLst>
          </p:cNvPr>
          <p:cNvSpPr txBox="1">
            <a:spLocks/>
          </p:cNvSpPr>
          <p:nvPr/>
        </p:nvSpPr>
        <p:spPr>
          <a:xfrm>
            <a:off x="633047" y="1203909"/>
            <a:ext cx="5541747" cy="975604"/>
          </a:xfrm>
          <a:prstGeom prst="rect">
            <a:avLst/>
          </a:prstGeom>
        </p:spPr>
        <p:txBody>
          <a:bodyPr vert="horz" lIns="0" tIns="0" rIns="0" bIns="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4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9600" b="1" dirty="0">
                <a:solidFill>
                  <a:schemeClr val="tx1">
                    <a:lumMod val="50000"/>
                  </a:schemeClr>
                </a:solidFill>
              </a:rPr>
              <a:t>New American Diabetes Association Report Finds Annual Costs of Diabetes to be $412.9 Billion.  </a:t>
            </a:r>
          </a:p>
          <a:p>
            <a:endParaRPr lang="en-US" sz="7200" dirty="0">
              <a:solidFill>
                <a:srgbClr val="000000"/>
              </a:solidFill>
              <a:latin typeface="Open Sans" panose="020B0606030504020204" pitchFamily="34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12E9C-4D02-E57D-5CDD-149B08BBB8A3}"/>
              </a:ext>
            </a:extLst>
          </p:cNvPr>
          <p:cNvSpPr txBox="1"/>
          <p:nvPr/>
        </p:nvSpPr>
        <p:spPr>
          <a:xfrm>
            <a:off x="9971314" y="6550223"/>
            <a:ext cx="2868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4</a:t>
            </a:fld>
            <a:r>
              <a:rPr lang="en-US" sz="1400" dirty="0"/>
              <a:t> – M.C. Squared</a:t>
            </a:r>
          </a:p>
        </p:txBody>
      </p:sp>
      <p:pic>
        <p:nvPicPr>
          <p:cNvPr id="14" name="Picture Placeholder 7" descr="A stethoscope on a clipboard&#10;&#10;Description automatically generated">
            <a:extLst>
              <a:ext uri="{FF2B5EF4-FFF2-40B4-BE49-F238E27FC236}">
                <a16:creationId xmlns:a16="http://schemas.microsoft.com/office/drawing/2014/main" id="{2CBAD03D-F19E-1795-310C-95886109EBC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r="5699"/>
          <a:stretch>
            <a:fillRect/>
          </a:stretch>
        </p:blipFill>
        <p:spPr>
          <a:xfrm>
            <a:off x="6488670" y="0"/>
            <a:ext cx="5703330" cy="68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32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46" y="-21682"/>
            <a:ext cx="3383622" cy="808310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Early Detection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357B36-EB33-856A-E11E-DF90ADD3C852}"/>
              </a:ext>
            </a:extLst>
          </p:cNvPr>
          <p:cNvSpPr/>
          <p:nvPr/>
        </p:nvSpPr>
        <p:spPr>
          <a:xfrm>
            <a:off x="707732" y="3726082"/>
            <a:ext cx="3071445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6EAFF3A-6BBA-A7A4-577B-465D8DA7CCD8}"/>
              </a:ext>
            </a:extLst>
          </p:cNvPr>
          <p:cNvSpPr/>
          <p:nvPr/>
        </p:nvSpPr>
        <p:spPr>
          <a:xfrm>
            <a:off x="5902493" y="3983682"/>
            <a:ext cx="3364523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102BA8-DE0A-CEFD-4349-994290234E03}"/>
              </a:ext>
            </a:extLst>
          </p:cNvPr>
          <p:cNvSpPr/>
          <p:nvPr/>
        </p:nvSpPr>
        <p:spPr>
          <a:xfrm>
            <a:off x="637682" y="829565"/>
            <a:ext cx="3211543" cy="57242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21E471-54DD-D68D-F249-E2D2BA469216}"/>
              </a:ext>
            </a:extLst>
          </p:cNvPr>
          <p:cNvSpPr/>
          <p:nvPr/>
        </p:nvSpPr>
        <p:spPr>
          <a:xfrm>
            <a:off x="854110" y="1714003"/>
            <a:ext cx="2341266" cy="466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710321-52E5-00B4-4ECE-3676A3E35438}"/>
              </a:ext>
            </a:extLst>
          </p:cNvPr>
          <p:cNvSpPr/>
          <p:nvPr/>
        </p:nvSpPr>
        <p:spPr>
          <a:xfrm>
            <a:off x="3779177" y="3726082"/>
            <a:ext cx="2418423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546" y="3429000"/>
            <a:ext cx="10411240" cy="2188450"/>
          </a:xfrm>
        </p:spPr>
        <p:txBody>
          <a:bodyPr>
            <a:normAutofit fontScale="40000" lnSpcReduction="20000"/>
          </a:bodyPr>
          <a:lstStyle/>
          <a:p>
            <a:pPr algn="l">
              <a:lnSpc>
                <a:spcPct val="120000"/>
              </a:lnSpc>
            </a:pPr>
            <a:r>
              <a:rPr lang="en-US" sz="6000" b="0" i="0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“The intensity of glucose, blood pressure, and cholesterol treatment after diagnosis is </a:t>
            </a:r>
            <a:r>
              <a:rPr lang="en-US" sz="6000" b="1" i="0" u="none" strike="noStrike" dirty="0">
                <a:solidFill>
                  <a:srgbClr val="33707A"/>
                </a:solidFill>
                <a:effectLst/>
              </a:rPr>
              <a:t>less important than the time of its initiation</a:t>
            </a:r>
            <a:r>
              <a:rPr lang="en-US" sz="6000" b="0" i="0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. Screening for type 2 diabetes to reduce the lead time between diabetes onset and clinical diagnosis and to allow for prompt multifactorial treatment is warranted.”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C88807-DF03-B12B-1FC3-20329AFBF9FD}"/>
              </a:ext>
            </a:extLst>
          </p:cNvPr>
          <p:cNvSpPr txBox="1"/>
          <p:nvPr/>
        </p:nvSpPr>
        <p:spPr>
          <a:xfrm>
            <a:off x="9768114" y="6488668"/>
            <a:ext cx="2162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Slide </a:t>
            </a:r>
            <a:fld id="{637CFDC8-0928-3C43-8982-A4B0487C6213}" type="slidenum">
              <a:rPr lang="en-US" sz="1400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– M.C. Squared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3C2901-A2AA-97C2-C164-92F69ACC2AB4}"/>
              </a:ext>
            </a:extLst>
          </p:cNvPr>
          <p:cNvSpPr/>
          <p:nvPr/>
        </p:nvSpPr>
        <p:spPr>
          <a:xfrm>
            <a:off x="3587262" y="1714003"/>
            <a:ext cx="2508738" cy="4664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156A7C-843F-95A9-4D2C-D682FA3E754E}"/>
              </a:ext>
            </a:extLst>
          </p:cNvPr>
          <p:cNvSpPr/>
          <p:nvPr/>
        </p:nvSpPr>
        <p:spPr>
          <a:xfrm>
            <a:off x="1423311" y="1510658"/>
            <a:ext cx="5485454" cy="14883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i="0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Early diagnosis and treatment can help prevent complications or manage them effectively if they do occur.</a:t>
            </a:r>
            <a:r>
              <a:rPr lang="en-US" sz="2400" b="1" i="0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 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4307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B06EEEB-3B0A-C5FF-0556-2418D2629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04" y="79075"/>
            <a:ext cx="4572001" cy="715627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Project Goals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44239B-7197-71B4-1A8B-5003C23115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804" y="1114909"/>
            <a:ext cx="5017478" cy="5765634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Develop a model that </a:t>
            </a:r>
            <a:r>
              <a:rPr lang="en-US" sz="2400" b="1" dirty="0">
                <a:solidFill>
                  <a:srgbClr val="33707A"/>
                </a:solidFill>
              </a:rPr>
              <a:t>predicts the likelihood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of Diabetes.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It </a:t>
            </a:r>
            <a:r>
              <a:rPr lang="en-US" sz="2400" b="1" dirty="0">
                <a:solidFill>
                  <a:srgbClr val="33707A"/>
                </a:solidFill>
              </a:rPr>
              <a:t>will not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require a Doctor’s visit, or other blood work tests.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Self-reported health information from the </a:t>
            </a:r>
            <a:r>
              <a:rPr lang="en-US" sz="2400" b="1" dirty="0">
                <a:solidFill>
                  <a:srgbClr val="33707A"/>
                </a:solidFill>
              </a:rPr>
              <a:t>comfort of your own home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Improve health awareness, by </a:t>
            </a:r>
            <a:r>
              <a:rPr lang="en-US" sz="2400" b="1" dirty="0">
                <a:solidFill>
                  <a:srgbClr val="33707A"/>
                </a:solidFill>
              </a:rPr>
              <a:t>early-stage recommendation</a:t>
            </a:r>
            <a:r>
              <a:rPr lang="en-US" sz="2400" b="1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to see your doctor.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The end goal </a:t>
            </a:r>
            <a:r>
              <a:rPr lang="en-US" sz="2400" b="1" dirty="0">
                <a:solidFill>
                  <a:srgbClr val="33707A"/>
                </a:solidFill>
              </a:rPr>
              <a:t>improving health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outcomes by early detection.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9C38BB-23B6-562D-E39E-B3E30A490868}"/>
              </a:ext>
            </a:extLst>
          </p:cNvPr>
          <p:cNvSpPr/>
          <p:nvPr/>
        </p:nvSpPr>
        <p:spPr>
          <a:xfrm flipV="1">
            <a:off x="582804" y="829872"/>
            <a:ext cx="2864896" cy="49186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2C31BD-0984-0349-2F2B-D7AB8233943E}"/>
              </a:ext>
            </a:extLst>
          </p:cNvPr>
          <p:cNvSpPr txBox="1"/>
          <p:nvPr/>
        </p:nvSpPr>
        <p:spPr>
          <a:xfrm>
            <a:off x="10101942" y="6488668"/>
            <a:ext cx="2534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6</a:t>
            </a:fld>
            <a:r>
              <a:rPr lang="en-US" sz="1400" dirty="0"/>
              <a:t> – M.C. Squared</a:t>
            </a:r>
          </a:p>
        </p:txBody>
      </p:sp>
      <p:pic>
        <p:nvPicPr>
          <p:cNvPr id="12" name="Picture Placeholder 9" descr="A cellphone with a colorful screen&#10;&#10;Description automatically generated">
            <a:extLst>
              <a:ext uri="{FF2B5EF4-FFF2-40B4-BE49-F238E27FC236}">
                <a16:creationId xmlns:a16="http://schemas.microsoft.com/office/drawing/2014/main" id="{4B7E4A89-B11A-C93C-4FBD-E2F3B926CA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99" r="5699"/>
          <a:stretch>
            <a:fillRect/>
          </a:stretch>
        </p:blipFill>
        <p:spPr>
          <a:xfrm>
            <a:off x="6096000" y="0"/>
            <a:ext cx="6096000" cy="688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8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F5C6174-F29F-68FD-8F9B-B7698A5CE1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626EAE-9832-559D-6424-FFE31E3853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707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4">
            <a:extLst>
              <a:ext uri="{FF2B5EF4-FFF2-40B4-BE49-F238E27FC236}">
                <a16:creationId xmlns:a16="http://schemas.microsoft.com/office/drawing/2014/main" id="{9C789FE8-F210-8FB3-FA48-1EE07E37A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8339" y="2824843"/>
            <a:ext cx="5111261" cy="831457"/>
          </a:xfrm>
        </p:spPr>
        <p:txBody>
          <a:bodyPr/>
          <a:lstStyle/>
          <a:p>
            <a:pPr algn="r"/>
            <a:r>
              <a:rPr lang="en-US" sz="4000" b="0" dirty="0">
                <a:solidFill>
                  <a:schemeClr val="tx1"/>
                </a:solidFill>
              </a:rPr>
              <a:t>Project Resources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C0A6BC-7659-640B-EA83-F5A2498C953F}"/>
              </a:ext>
            </a:extLst>
          </p:cNvPr>
          <p:cNvSpPr/>
          <p:nvPr/>
        </p:nvSpPr>
        <p:spPr>
          <a:xfrm>
            <a:off x="5796644" y="3779439"/>
            <a:ext cx="6394938" cy="45719"/>
          </a:xfrm>
          <a:prstGeom prst="rect">
            <a:avLst/>
          </a:prstGeom>
          <a:solidFill>
            <a:srgbClr val="7CA6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4">
            <a:extLst>
              <a:ext uri="{FF2B5EF4-FFF2-40B4-BE49-F238E27FC236}">
                <a16:creationId xmlns:a16="http://schemas.microsoft.com/office/drawing/2014/main" id="{67F0AD19-DCC8-98CF-F819-0D7648EFFBA0}"/>
              </a:ext>
            </a:extLst>
          </p:cNvPr>
          <p:cNvSpPr txBox="1">
            <a:spLocks/>
          </p:cNvSpPr>
          <p:nvPr/>
        </p:nvSpPr>
        <p:spPr>
          <a:xfrm>
            <a:off x="6928338" y="3656300"/>
            <a:ext cx="5111261" cy="831457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sz="4000" b="0" dirty="0">
                <a:solidFill>
                  <a:schemeClr val="tx1"/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368267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720" y="-82581"/>
            <a:ext cx="4644983" cy="882252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</a:schemeClr>
                </a:solidFill>
              </a:rPr>
              <a:t>Project Resources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3ABAE70-C2E0-F8F2-3165-6FF30AE8DAA5}"/>
              </a:ext>
            </a:extLst>
          </p:cNvPr>
          <p:cNvSpPr/>
          <p:nvPr/>
        </p:nvSpPr>
        <p:spPr>
          <a:xfrm>
            <a:off x="664443" y="753952"/>
            <a:ext cx="3831774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0D8BE7-4978-450C-B457-B78EB1A17693}"/>
              </a:ext>
            </a:extLst>
          </p:cNvPr>
          <p:cNvSpPr txBox="1"/>
          <p:nvPr/>
        </p:nvSpPr>
        <p:spPr>
          <a:xfrm>
            <a:off x="10130971" y="6488668"/>
            <a:ext cx="2505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</a:t>
            </a:r>
            <a:fld id="{637CFDC8-0928-3C43-8982-A4B0487C6213}" type="slidenum">
              <a:rPr lang="en-US" sz="1400" smtClean="0"/>
              <a:t>8</a:t>
            </a:fld>
            <a:r>
              <a:rPr lang="en-US" sz="1400" dirty="0"/>
              <a:t> – M.C. Squared</a:t>
            </a:r>
          </a:p>
        </p:txBody>
      </p:sp>
      <p:pic>
        <p:nvPicPr>
          <p:cNvPr id="5" name="Picture 4" descr="A group of people sitting in a room with computers&#10;&#10;Description automatically generated">
            <a:extLst>
              <a:ext uri="{FF2B5EF4-FFF2-40B4-BE49-F238E27FC236}">
                <a16:creationId xmlns:a16="http://schemas.microsoft.com/office/drawing/2014/main" id="{F2CB3E0A-F3A4-2D4D-585C-F1C20D0000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579" y="0"/>
            <a:ext cx="5625421" cy="679644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BE45C7C-7567-91C2-35D9-8401CC9B343D}"/>
              </a:ext>
            </a:extLst>
          </p:cNvPr>
          <p:cNvGrpSpPr/>
          <p:nvPr/>
        </p:nvGrpSpPr>
        <p:grpSpPr>
          <a:xfrm>
            <a:off x="606554" y="1090320"/>
            <a:ext cx="2556658" cy="2552832"/>
            <a:chOff x="3461657" y="1222830"/>
            <a:chExt cx="2237014" cy="22389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FCDE394-24B8-359F-8D8B-B36852338F56}"/>
                </a:ext>
              </a:extLst>
            </p:cNvPr>
            <p:cNvGrpSpPr/>
            <p:nvPr/>
          </p:nvGrpSpPr>
          <p:grpSpPr>
            <a:xfrm>
              <a:off x="3562825" y="1255581"/>
              <a:ext cx="2034678" cy="2206170"/>
              <a:chOff x="322987" y="1238806"/>
              <a:chExt cx="2512855" cy="2790141"/>
            </a:xfrm>
            <a:noFill/>
          </p:grpSpPr>
          <p:pic>
            <p:nvPicPr>
              <p:cNvPr id="8" name="Picture 7" descr="A blue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0636703B-9E4F-3D39-938B-D4214F6FF5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1" b="-50685"/>
              <a:stretch/>
            </p:blipFill>
            <p:spPr>
              <a:xfrm>
                <a:off x="560861" y="1238806"/>
                <a:ext cx="2191613" cy="1153171"/>
              </a:xfrm>
              <a:prstGeom prst="rect">
                <a:avLst/>
              </a:prstGeom>
              <a:grpFill/>
            </p:spPr>
          </p:pic>
          <p:pic>
            <p:nvPicPr>
              <p:cNvPr id="12" name="Picture 11" descr="A group of people with their arms raised&#10;&#10;Description automatically generated">
                <a:extLst>
                  <a:ext uri="{FF2B5EF4-FFF2-40B4-BE49-F238E27FC236}">
                    <a16:creationId xmlns:a16="http://schemas.microsoft.com/office/drawing/2014/main" id="{3BAE6CA9-05F2-E69C-A9CE-A176BAD7E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987" y="1818138"/>
                <a:ext cx="2512855" cy="2210809"/>
              </a:xfrm>
              <a:prstGeom prst="rect">
                <a:avLst/>
              </a:prstGeom>
              <a:grpFill/>
            </p:spPr>
          </p:pic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240330-3ADF-86BA-ED3E-D86663FEBB95}"/>
                </a:ext>
              </a:extLst>
            </p:cNvPr>
            <p:cNvSpPr/>
            <p:nvPr/>
          </p:nvSpPr>
          <p:spPr>
            <a:xfrm>
              <a:off x="3461657" y="1222830"/>
              <a:ext cx="2237014" cy="2206170"/>
            </a:xfrm>
            <a:prstGeom prst="rect">
              <a:avLst/>
            </a:prstGeom>
            <a:noFill/>
            <a:ln w="28575">
              <a:solidFill>
                <a:srgbClr val="33707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495A2"/>
                </a:solidFill>
              </a:endParaRPr>
            </a:p>
          </p:txBody>
        </p:sp>
      </p:grp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F4829B77-E191-2358-8F03-959AF798E6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9" t="5578" r="4607" b="43556"/>
          <a:stretch/>
        </p:blipFill>
        <p:spPr>
          <a:xfrm>
            <a:off x="2376274" y="2524176"/>
            <a:ext cx="2673733" cy="2103150"/>
          </a:xfrm>
          <a:prstGeom prst="rect">
            <a:avLst/>
          </a:prstGeom>
          <a:ln w="28575" cap="sq" cmpd="thickThin">
            <a:solidFill>
              <a:srgbClr val="33707A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A49874-6F25-92FD-E568-08E8E3FF58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2229" y="4088303"/>
            <a:ext cx="2673732" cy="2103149"/>
          </a:xfrm>
          <a:prstGeom prst="rect">
            <a:avLst/>
          </a:prstGeom>
          <a:ln w="28575" cap="sq" cmpd="thickThin">
            <a:solidFill>
              <a:srgbClr val="33707A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79688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71404F15-49ED-9125-DF74-57CC88D3C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91199" y="1276605"/>
            <a:ext cx="4838700" cy="437895"/>
          </a:xfrm>
        </p:spPr>
        <p:txBody>
          <a:bodyPr/>
          <a:lstStyle/>
          <a:p>
            <a:r>
              <a:rPr lang="en-US" sz="2400" dirty="0"/>
              <a:t>34 Final Feature Selections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657EEFCC-6DBE-070C-5898-61B03FC1E9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91199" y="1764845"/>
            <a:ext cx="5651410" cy="394684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Have You Been Told You Have Diabetes…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High Blood Pressure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High Cholesterol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BMI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Smoking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Chronic Health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Physical Activity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Diet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Etc.</a:t>
            </a:r>
          </a:p>
          <a:p>
            <a:endParaRPr lang="en-US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EDD3432-E18C-9656-0283-FE873C1796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7364" y="4075902"/>
            <a:ext cx="4838700" cy="315915"/>
          </a:xfrm>
        </p:spPr>
        <p:txBody>
          <a:bodyPr/>
          <a:lstStyle/>
          <a:p>
            <a:r>
              <a:rPr lang="en-US" sz="2400" dirty="0"/>
              <a:t>Final Data</a:t>
            </a:r>
          </a:p>
        </p:txBody>
      </p:sp>
      <p:sp>
        <p:nvSpPr>
          <p:cNvPr id="38" name="Text Placeholder 9">
            <a:extLst>
              <a:ext uri="{FF2B5EF4-FFF2-40B4-BE49-F238E27FC236}">
                <a16:creationId xmlns:a16="http://schemas.microsoft.com/office/drawing/2014/main" id="{D56F7582-1F9D-2D03-C11D-88CEF4AF86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7364" y="4633005"/>
            <a:ext cx="4838700" cy="705363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208,156 Have Diabetes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38,816 No/Do Not Know</a:t>
            </a:r>
          </a:p>
          <a:p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FC9DC2-FDFB-C372-80B8-A8D9A327D50D}"/>
              </a:ext>
            </a:extLst>
          </p:cNvPr>
          <p:cNvSpPr/>
          <p:nvPr/>
        </p:nvSpPr>
        <p:spPr>
          <a:xfrm>
            <a:off x="945606" y="1714500"/>
            <a:ext cx="2287451" cy="4636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5E4B473-D624-D765-D125-820AF22BA1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7364" y="1276605"/>
            <a:ext cx="4093029" cy="435602"/>
          </a:xfrm>
        </p:spPr>
        <p:txBody>
          <a:bodyPr/>
          <a:lstStyle/>
          <a:p>
            <a:r>
              <a:rPr lang="en-US" sz="2400" dirty="0"/>
              <a:t>Starting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87B02E7-A04A-0868-C215-6F3130B6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64" y="-121184"/>
            <a:ext cx="10259471" cy="933034"/>
          </a:xfrm>
        </p:spPr>
        <p:txBody>
          <a:bodyPr/>
          <a:lstStyle/>
          <a:p>
            <a:r>
              <a:rPr lang="en-US" sz="3600" b="0" dirty="0">
                <a:solidFill>
                  <a:schemeClr val="tx1">
                    <a:lumMod val="50000"/>
                  </a:schemeClr>
                </a:solidFill>
              </a:rPr>
              <a:t>Data Details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C91259-5ED5-D0E9-2F22-19B8FA66B969}"/>
              </a:ext>
            </a:extLst>
          </p:cNvPr>
          <p:cNvSpPr/>
          <p:nvPr/>
        </p:nvSpPr>
        <p:spPr>
          <a:xfrm flipV="1">
            <a:off x="661464" y="828659"/>
            <a:ext cx="2628263" cy="45719"/>
          </a:xfrm>
          <a:prstGeom prst="rect">
            <a:avLst/>
          </a:prstGeom>
          <a:solidFill>
            <a:srgbClr val="449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1BF27925-548D-D490-4C18-67505D8D4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7364" y="1764845"/>
            <a:ext cx="4093028" cy="169362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440,000 US Respondents Representing all States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Cambria" panose="02040503050406030204" pitchFamily="18" charset="0"/>
              </a:rPr>
              <a:t>330 Self Reported Health Questions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313227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annual presentation_Win32_EF_V6" id="{C39D9A21-4858-4087-9FF0-28F21031D048}" vid="{7480821C-154D-4ED6-BEAB-DBC9D20F132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5B334C4-64A2-4673-803C-35178659DD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81AF751-E016-414F-92E5-F2DC739E07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593354B-8927-46EE-B294-4D51952A09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3950</TotalTime>
  <Words>566</Words>
  <Application>Microsoft Macintosh PowerPoint</Application>
  <PresentationFormat>Widescreen</PresentationFormat>
  <Paragraphs>115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</vt:lpstr>
      <vt:lpstr>Franklin Gothic Book</vt:lpstr>
      <vt:lpstr>Franklin Gothic Demi</vt:lpstr>
      <vt:lpstr>Inter</vt:lpstr>
      <vt:lpstr>Open Sans</vt:lpstr>
      <vt:lpstr>Wingdings</vt:lpstr>
      <vt:lpstr>Custom</vt:lpstr>
      <vt:lpstr>Predicting Diabetes AI Bootcamp Project 2  March 4, 2024</vt:lpstr>
      <vt:lpstr>Agenda</vt:lpstr>
      <vt:lpstr>Executive Summary</vt:lpstr>
      <vt:lpstr>Health Outcomes</vt:lpstr>
      <vt:lpstr>Early Detection</vt:lpstr>
      <vt:lpstr>Project Goals</vt:lpstr>
      <vt:lpstr>Project Resources</vt:lpstr>
      <vt:lpstr>Project Resources</vt:lpstr>
      <vt:lpstr>Data Details</vt:lpstr>
      <vt:lpstr>Data Exploration - Entire Dataset</vt:lpstr>
      <vt:lpstr>Data Exploration – Entire Dataset</vt:lpstr>
      <vt:lpstr>Data Visualization – Feature Correlation</vt:lpstr>
      <vt:lpstr>Data Visualization - Correlations</vt:lpstr>
      <vt:lpstr>Workflow </vt:lpstr>
      <vt:lpstr>Workflow</vt:lpstr>
      <vt:lpstr>Multiclass Logistic Regression Train &amp; Test Accuracy </vt:lpstr>
      <vt:lpstr>Exploring Multiclass versus Binary </vt:lpstr>
      <vt:lpstr>Workflow</vt:lpstr>
      <vt:lpstr>Binary Logistic Regression Train &amp; Test Accuracy </vt:lpstr>
      <vt:lpstr>  Recall Grid Search CV</vt:lpstr>
      <vt:lpstr>Gradient Booster Classifier Our Best Model </vt:lpstr>
      <vt:lpstr>PowerPoint Presentation</vt:lpstr>
      <vt:lpstr> Same Great Team…Doing More Great Things But We’ve Aged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Review</dc:title>
  <cp:lastModifiedBy>Christine Kanouff</cp:lastModifiedBy>
  <cp:revision>49</cp:revision>
  <dcterms:created xsi:type="dcterms:W3CDTF">2023-09-14T18:45:47Z</dcterms:created>
  <dcterms:modified xsi:type="dcterms:W3CDTF">2024-03-04T14:31:00Z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